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2361306ff944441" /><Relationship Type="http://schemas.openxmlformats.org/officeDocument/2006/relationships/extended-properties" Target="/docProps/app.xml" Id="Rb04d0f0aec8e4b29" /><Relationship Type="http://schemas.openxmlformats.org/officeDocument/2006/relationships/officeDocument" Target="/ppt/presentation.xml" Id="Rf2a1582a30bc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5f89f56b94256"/>
  </p:sldMasterIdLst>
  <p:notesMasterIdLst>
    <p:notesMasterId xmlns:r="http://schemas.openxmlformats.org/officeDocument/2006/relationships" r:id="R38cf026a23b44b3c"/>
  </p:notesMasterIdLst>
  <p:sldIdLst>
    <p:sldId xmlns:r="http://schemas.openxmlformats.org/officeDocument/2006/relationships" id="256" r:id="Rb3dfaa7b50a24298"/>
    <p:sldId xmlns:r="http://schemas.openxmlformats.org/officeDocument/2006/relationships" id="257" r:id="R87786f68d24e4381"/>
    <p:sldId xmlns:r="http://schemas.openxmlformats.org/officeDocument/2006/relationships" id="258" r:id="Rdb37ffdc5cdb4713"/>
    <p:sldId xmlns:r="http://schemas.openxmlformats.org/officeDocument/2006/relationships" id="259" r:id="Ra5067dec96314fc8"/>
    <p:sldId xmlns:r="http://schemas.openxmlformats.org/officeDocument/2006/relationships" id="260" r:id="R1e1c8c392e264165"/>
    <p:sldId xmlns:r="http://schemas.openxmlformats.org/officeDocument/2006/relationships" id="261" r:id="R034d601dabd549af"/>
    <p:sldId xmlns:r="http://schemas.openxmlformats.org/officeDocument/2006/relationships" id="262" r:id="R205f89975e6e45f0"/>
    <p:sldId xmlns:r="http://schemas.openxmlformats.org/officeDocument/2006/relationships" id="263" r:id="Re07784229e5a462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e398f535d784ebd" /><Relationship Type="http://schemas.openxmlformats.org/officeDocument/2006/relationships/slideMaster" Target="/ppt/slideMasters/slideMaster1.xml" Id="Rf575f89f56b94256" /><Relationship Type="http://schemas.openxmlformats.org/officeDocument/2006/relationships/notesMaster" Target="/ppt/notesMasters/notesMaster1.xml" Id="R38cf026a23b44b3c" /><Relationship Type="http://schemas.openxmlformats.org/officeDocument/2006/relationships/presProps" Target="/ppt/presProps.xml" Id="R0eb39e74d4444bc3" /><Relationship Type="http://schemas.openxmlformats.org/officeDocument/2006/relationships/tableStyles" Target="/ppt/tableStyles.xml" Id="R0c7e97258dbc4938" /><Relationship Type="http://schemas.openxmlformats.org/officeDocument/2006/relationships/slide" Target="/ppt/slides/slide1.xml" Id="Rb3dfaa7b50a24298" /><Relationship Type="http://schemas.openxmlformats.org/officeDocument/2006/relationships/slide" Target="/ppt/slides/slide2.xml" Id="R87786f68d24e4381" /><Relationship Type="http://schemas.openxmlformats.org/officeDocument/2006/relationships/slide" Target="/ppt/slides/slide3.xml" Id="Rdb37ffdc5cdb4713" /><Relationship Type="http://schemas.openxmlformats.org/officeDocument/2006/relationships/slide" Target="/ppt/slides/slide4.xml" Id="Ra5067dec96314fc8" /><Relationship Type="http://schemas.openxmlformats.org/officeDocument/2006/relationships/slide" Target="/ppt/slides/slide5.xml" Id="R1e1c8c392e264165" /><Relationship Type="http://schemas.openxmlformats.org/officeDocument/2006/relationships/slide" Target="/ppt/slides/slide6.xml" Id="R034d601dabd549af" /><Relationship Type="http://schemas.openxmlformats.org/officeDocument/2006/relationships/slide" Target="/ppt/slides/slide7.xml" Id="R205f89975e6e45f0" /><Relationship Type="http://schemas.openxmlformats.org/officeDocument/2006/relationships/slide" Target="/ppt/slides/slide8.xml" Id="Re07784229e5a462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87f080c7edc48c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6bc989e3d5c4062" /><Relationship Type="http://schemas.openxmlformats.org/officeDocument/2006/relationships/notesMaster" Target="/ppt/notesMasters/notesMaster1.xml" Id="R45e74e1ba5a2481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a181c376b7444fd" /><Relationship Type="http://schemas.openxmlformats.org/officeDocument/2006/relationships/notesMaster" Target="/ppt/notesMasters/notesMaster1.xml" Id="Rd37f189cbcd0490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738d7b5331b4e5f" /><Relationship Type="http://schemas.openxmlformats.org/officeDocument/2006/relationships/notesMaster" Target="/ppt/notesMasters/notesMaster1.xml" Id="R57070a0400dc456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0ddba52c3e84818" /><Relationship Type="http://schemas.openxmlformats.org/officeDocument/2006/relationships/notesMaster" Target="/ppt/notesMasters/notesMaster1.xml" Id="R2f70139744eb476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7acf635fcb44849" /><Relationship Type="http://schemas.openxmlformats.org/officeDocument/2006/relationships/notesMaster" Target="/ppt/notesMasters/notesMaster1.xml" Id="R17099c8762ac4ca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ea457087fdc4bda" /><Relationship Type="http://schemas.openxmlformats.org/officeDocument/2006/relationships/notesMaster" Target="/ppt/notesMasters/notesMaster1.xml" Id="Re31fc6d6c4e448e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061d43034bf4ce4" /><Relationship Type="http://schemas.openxmlformats.org/officeDocument/2006/relationships/notesMaster" Target="/ppt/notesMasters/notesMaster1.xml" Id="R1c7c863878074af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f0ea0e830ef46a5" /><Relationship Type="http://schemas.openxmlformats.org/officeDocument/2006/relationships/notesMaster" Target="/ppt/notesMasters/notesMaster1.xml" Id="Re4fcce7555c445b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Textbook Unit 1 title and Part A scope from user supplied PEP Grade 4A textbook PDF pages 7-10. Visual style references from user supplied worksheet screenshots.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Learning objectives inferred from Unit 1 Part A Let's talk and Let's learn textbook pages 9-10.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Textbook Let's talk visual and questions from user supplied PEP Grade 4A textbook PDF page 9.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Vocabulary list from textbook Unit 1 Part A Let's learn page 10.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Sentence patterns from textbook Unit 1 Part A Let's talk and Let's learn pages 9-10. Grammar note is a teaching inference based on the textbook example sentences.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Dialogue practice based on textbook Unit 1 Part A Let's talk page 9. Classroom sequence follows teacher workflow: PPT for vocabulary and grammar, then oral practice.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Job words and sentence patterns from textbook Unit 1 Part A pages 9-10.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Quick check and homework are generated from the textbook vocabulary and grammar goals for Unit 1 Lesson 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1f93b7ba441d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06826c379f343b6" /><Relationship Type="http://schemas.openxmlformats.org/officeDocument/2006/relationships/slideLayout" Target="/ppt/slideLayouts/slideLayout1.xml" Id="Rfb8c3be4d5c647f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c3be4d5c647f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4999200b4411a" /><Relationship Type="http://schemas.openxmlformats.org/officeDocument/2006/relationships/notesSlide" Target="/ppt/notesSlides/notesSlide1.xml" Id="Rdfbf4960777d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f62af5ad941b3" /><Relationship Type="http://schemas.openxmlformats.org/officeDocument/2006/relationships/notesSlide" Target="/ppt/notesSlides/notesSlide2.xml" Id="R4cd329ce966d45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a264cb1344d7c" /><Relationship Type="http://schemas.openxmlformats.org/officeDocument/2006/relationships/image" Target="/ppt/media/image.png" Id="R2dcb689e78a14786" /><Relationship Type="http://schemas.openxmlformats.org/officeDocument/2006/relationships/notesSlide" Target="/ppt/notesSlides/notesSlide3.xml" Id="R1669d0848423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a5aa96b424acd" /><Relationship Type="http://schemas.openxmlformats.org/officeDocument/2006/relationships/image" Target="/ppt/media/image2.png" Id="R1ac40854a0e74888" /><Relationship Type="http://schemas.openxmlformats.org/officeDocument/2006/relationships/notesSlide" Target="/ppt/notesSlides/notesSlide4.xml" Id="Rbd0c1843fa7c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c89dc4c2c4f27" /><Relationship Type="http://schemas.openxmlformats.org/officeDocument/2006/relationships/notesSlide" Target="/ppt/notesSlides/notesSlide5.xml" Id="R99c5fdaeac4241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d639251e940e5" /><Relationship Type="http://schemas.openxmlformats.org/officeDocument/2006/relationships/image" Target="/ppt/media/image3.png" Id="R9e8f135d9d5c4ef7" /><Relationship Type="http://schemas.openxmlformats.org/officeDocument/2006/relationships/notesSlide" Target="/ppt/notesSlides/notesSlide6.xml" Id="Rfcb5c3e7adf145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23691ec8142d2" /><Relationship Type="http://schemas.openxmlformats.org/officeDocument/2006/relationships/notesSlide" Target="/ppt/notesSlides/notesSlide7.xml" Id="R528683a6fea1487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dd7db7bb3426b" /><Relationship Type="http://schemas.openxmlformats.org/officeDocument/2006/relationships/notesSlide" Target="/ppt/notesSlides/notesSlide8.xml" Id="R8bbe65aa1f44490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F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09336EB-1F7F-43DA-9E6B-ECD23232B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704850"/>
            <a:ext cx="107061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6654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EB73F4-427F-44A3-BE7E-0EBCD89C1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000250"/>
            <a:ext cx="762000" cy="762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F3D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6A23526-932A-407D-B510-B87ABB23F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4953000"/>
            <a:ext cx="876300" cy="876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9A9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BA823BE-AB0F-4DF2-8FB1-1A4A04940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1943100"/>
            <a:ext cx="742950" cy="742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8DDF90-C527-4BA3-9806-3CBA2D136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4857750"/>
            <a:ext cx="952500" cy="952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8FC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7283425-0B3F-4D26-8C4C-48A491432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914400"/>
            <a:ext cx="4953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5C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A9D9FF-A7E6-48D0-916D-6E025B5C3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952500"/>
            <a:ext cx="3619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PEP Grade 4A · Unit 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70C7F9-716A-4BD1-9A2D-E7B922F51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0193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43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Helping at home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E674CB-1DB4-48D8-AA70-C4FEC2877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57500"/>
            <a:ext cx="7429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2F7BBD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2F7BBD"/>
                </a:solidFill>
                <a:latin typeface="Aptos"/>
                <a:ea typeface="Aptos"/>
                <a:cs typeface="Aptos"/>
              </a:rPr>
              <a:t>Lesson 1  Asking about family jobs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D70375D-B600-4A98-BA3F-6EF5656AA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362450"/>
            <a:ext cx="40005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4CE"/>
          </a:solidFill>
          <a:ln xmlns:a="http://schemas.openxmlformats.org/drawingml/2006/main" w="19050">
            <a:solidFill>
              <a:srgbClr val="F5C33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1AB54A-DDA7-4234-9CA2-CED49B6CE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552950"/>
            <a:ext cx="3524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60440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604400"/>
                </a:solidFill>
                <a:latin typeface="Aptos"/>
                <a:ea typeface="Aptos"/>
                <a:cs typeface="Aptos"/>
              </a:rPr>
              <a:t>Today: ask, answer, and talk about jobs.</a:t>
            </a:r>
          </a:p>
        </p:txBody>
      </p:sp>
    </p:spTree>
    <p:extLst>
      <p:ext uri="{BB962C8B-B14F-4D97-AF65-F5344CB8AC3E}">
        <p14:creationId xmlns:p14="http://schemas.microsoft.com/office/powerpoint/2010/main" val="156600835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FE09465-10EA-439B-AE9C-3696E2CD8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323850"/>
            <a:ext cx="113157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29A9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08045D-1C73-4E87-9232-30CFE80CE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53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LESSON 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22D9E3-AAC0-47FE-BAAA-16CC19253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57200"/>
            <a:ext cx="752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will students learn?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A8EB28-4E45-446D-99AB-3701EF960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428750"/>
            <a:ext cx="704850" cy="704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9A9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5210F2A-EF89-4E6A-B0A5-50AB6BA01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590675"/>
            <a:ext cx="304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D14BE0-9AE9-46EF-A31E-95357D7BC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148590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Words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514B3B-A12D-4ECC-88B2-A65DC34DA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1885950"/>
            <a:ext cx="819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435363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435363"/>
                </a:solidFill>
                <a:latin typeface="Aptos"/>
                <a:ea typeface="Aptos"/>
                <a:cs typeface="Aptos"/>
              </a:rPr>
              <a:t>farmer · nurse · doctor · office worker · factory worker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5B813D-FC30-4F79-BF18-6669D340B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62250"/>
            <a:ext cx="704850" cy="704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8FC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7152D6-48B9-4EA4-B990-4BF668D44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924175"/>
            <a:ext cx="304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58B3E9-2E8F-4E43-8932-2196A8288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81940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Sentence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E55C6E-993B-4A1B-A238-440E9A121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219450"/>
            <a:ext cx="819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435363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435363"/>
                </a:solidFill>
                <a:latin typeface="Aptos"/>
                <a:ea typeface="Aptos"/>
                <a:cs typeface="Aptos"/>
              </a:rPr>
              <a:t>What's your mother's job?  She's a doctor.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7F663A9-BEAB-4372-ADD0-7D3B078B5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95750"/>
            <a:ext cx="704850" cy="704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5E27C54-9693-488C-88D1-D98E46676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257675"/>
            <a:ext cx="304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598F2C8-18CF-4E2A-916F-586B22018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15290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Practice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3EF2AD-5A37-49FF-907A-D2CA01063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552950"/>
            <a:ext cx="819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435363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435363"/>
                </a:solidFill>
                <a:latin typeface="Aptos"/>
                <a:ea typeface="Aptos"/>
                <a:cs typeface="Aptos"/>
              </a:rPr>
              <a:t>Ask and answer with partner cards.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D89E2DE-D107-4B0C-B2AA-B5A4BDD5E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933950"/>
            <a:ext cx="24765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EF9E9"/>
          </a:solidFill>
          <a:ln xmlns:a="http://schemas.openxmlformats.org/drawingml/2006/main" w="19050">
            <a:solidFill>
              <a:srgbClr val="29A93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BA93FD0-5705-4F1E-88CA-E159317A9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510540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7751C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7751C"/>
                </a:solidFill>
                <a:latin typeface="Aptos"/>
                <a:ea typeface="Aptos"/>
                <a:cs typeface="Aptos"/>
              </a:rPr>
              <a:t>Quick output standard</a:t>
            </a:r>
          </a:p>
        </p:txBody>
      </p:sp>
    </p:spTree>
    <p:extLst>
      <p:ext uri="{BB962C8B-B14F-4D97-AF65-F5344CB8AC3E}">
        <p14:creationId xmlns:p14="http://schemas.microsoft.com/office/powerpoint/2010/main" val="197054057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02F6F9A-0A05-4588-B382-CA3F09C51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323850"/>
            <a:ext cx="113157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68FC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315E9E-D23E-4F6C-86BA-79D229DE2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53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WARM UP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99399F-7659-439F-95B0-56F56A0EA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57200"/>
            <a:ext cx="752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Look at the family picture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cb689e78a14786"/>
          <a:srcRect xmlns:a="http://schemas.openxmlformats.org/drawingml/2006/main" l="0" t="18597" r="0" b="1859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81050" y="1219200"/>
            <a:ext cx="5219700" cy="4629150"/>
          </a:xfrm>
          <a:prstGeom xmlns:a="http://schemas.openxmlformats.org/drawingml/2006/main" prst="roundRect">
            <a:avLst>
              <a:gd name="adj" fmla="val 1646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F8F033-55E5-4B5B-98FD-F071C9037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1428750"/>
            <a:ext cx="228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Ask first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1BA355-393C-4366-9380-E3178123F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01930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AF6FB"/>
          </a:solidFill>
          <a:ln xmlns:a="http://schemas.openxmlformats.org/drawingml/2006/main" w="19050">
            <a:solidFill>
              <a:srgbClr val="168FC1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134C6F-06D9-4331-89E9-4BB84A28B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181225"/>
            <a:ext cx="352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Who can you see?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8A0590E-4A06-478F-AD34-BCD04B5AB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89560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AF6FB"/>
          </a:solidFill>
          <a:ln xmlns:a="http://schemas.openxmlformats.org/drawingml/2006/main" w="19050">
            <a:solidFill>
              <a:srgbClr val="168FC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4FCA08-5173-451F-B594-F9BA7DC5A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057525"/>
            <a:ext cx="352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Is this his father?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6846CB7-8661-4FDE-A38D-D88875B86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77190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AF6FB"/>
          </a:solidFill>
          <a:ln xmlns:a="http://schemas.openxmlformats.org/drawingml/2006/main" w="19050">
            <a:solidFill>
              <a:srgbClr val="168FC1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120BD5-E4BB-4997-96A4-FA1894AAE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933825"/>
            <a:ext cx="352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What's his mother's job?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EF18AD-76D3-4AB3-BC1E-FDC6238C3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876800"/>
            <a:ext cx="430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96775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596775"/>
                </a:solidFill>
                <a:latin typeface="Aptos"/>
                <a:ea typeface="Aptos"/>
                <a:cs typeface="Aptos"/>
              </a:rPr>
              <a:t>Teacher cue: point, pause, let students answer with one word first.</a:t>
            </a:r>
          </a:p>
        </p:txBody>
      </p:sp>
    </p:spTree>
    <p:extLst>
      <p:ext uri="{BB962C8B-B14F-4D97-AF65-F5344CB8AC3E}">
        <p14:creationId xmlns:p14="http://schemas.microsoft.com/office/powerpoint/2010/main" val="178511957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9E20009-D4DB-45EB-9153-8203EF78E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323850"/>
            <a:ext cx="113157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29A9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6A60E1-735D-4E83-8E0F-D803EEA2A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53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WORDS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A21155-8A8D-4689-8F6F-4EF86E7B8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57200"/>
            <a:ext cx="752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They are helpful!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c40854a0e74888"/>
          <a:srcRect xmlns:a="http://schemas.openxmlformats.org/drawingml/2006/main" l="0" t="3894" r="0" b="389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48500" y="1219200"/>
            <a:ext cx="3657600" cy="4762500"/>
          </a:xfrm>
          <a:prstGeom xmlns:a="http://schemas.openxmlformats.org/drawingml/2006/main" prst="roundRect">
            <a:avLst>
              <a:gd name="adj" fmla="val 2083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8AD58F-389E-4124-9B90-92E608732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485900"/>
            <a:ext cx="24003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EEF9E9"/>
          </a:solidFill>
          <a:ln xmlns:a="http://schemas.openxmlformats.org/drawingml/2006/main" w="19050">
            <a:solidFill>
              <a:srgbClr val="29A93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B3A764-7277-477F-969C-0A133E6CD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657350"/>
            <a:ext cx="1952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farmer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ECB5C7-8350-48F5-8AF8-8DAE5587C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85900"/>
            <a:ext cx="24003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EAF6FB"/>
          </a:solidFill>
          <a:ln xmlns:a="http://schemas.openxmlformats.org/drawingml/2006/main" w="19050">
            <a:solidFill>
              <a:srgbClr val="168FC1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8387C3-1675-445E-8752-208A3E478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1657350"/>
            <a:ext cx="1952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nurse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AE73920-1B26-4F6F-B652-0FE1DC40E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09850"/>
            <a:ext cx="24003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EEF9E9"/>
          </a:solidFill>
          <a:ln xmlns:a="http://schemas.openxmlformats.org/drawingml/2006/main" w="19050">
            <a:solidFill>
              <a:srgbClr val="29A93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B24325-D493-4EE4-AE31-4DA00965D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781300"/>
            <a:ext cx="1952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doctor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9A8653-5CEF-4CD8-922D-9FA39D6F4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609850"/>
            <a:ext cx="24003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EAF6FB"/>
          </a:solidFill>
          <a:ln xmlns:a="http://schemas.openxmlformats.org/drawingml/2006/main" w="19050">
            <a:solidFill>
              <a:srgbClr val="168FC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98444D-D0AE-4F5D-85CC-EA262BDB5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2781300"/>
            <a:ext cx="1952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office worker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E243AE-9902-4DE5-979F-2B2D2B83A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733800"/>
            <a:ext cx="24003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EEF9E9"/>
          </a:solidFill>
          <a:ln xmlns:a="http://schemas.openxmlformats.org/drawingml/2006/main" w="19050">
            <a:solidFill>
              <a:srgbClr val="29A93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3C3DE0-0F4A-49FC-BB37-9A31947DF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905250"/>
            <a:ext cx="1952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factory worker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60BFD01-8CD9-43AF-B441-EFD88B000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067300"/>
            <a:ext cx="52197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FF4E6"/>
          </a:solidFill>
          <a:ln xmlns:a="http://schemas.openxmlformats.org/drawingml/2006/main" w="19050">
            <a:solidFill>
              <a:srgbClr val="FF8A00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ECAFF6-E412-4191-B651-A84ABA6D6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219700"/>
            <a:ext cx="4686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4200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7B4200"/>
                </a:solidFill>
                <a:latin typeface="Aptos"/>
                <a:ea typeface="Aptos"/>
                <a:cs typeface="Aptos"/>
              </a:rPr>
              <a:t>Read three times: word → picture → sentence.</a:t>
            </a:r>
          </a:p>
        </p:txBody>
      </p:sp>
    </p:spTree>
    <p:extLst>
      <p:ext uri="{BB962C8B-B14F-4D97-AF65-F5344CB8AC3E}">
        <p14:creationId xmlns:p14="http://schemas.microsoft.com/office/powerpoint/2010/main" val="66720778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83E664-4F5D-41A2-9D32-8327FD4E8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323850"/>
            <a:ext cx="113157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8A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9757245-3766-41DA-A8BD-BAF7CCCD2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53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SENTENCE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EA34A4B-4DE4-4792-ABE9-EFA8A6C16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57200"/>
            <a:ext cx="752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Ask and answer about jobs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D5F7F7-39CD-4D1B-8D09-9D5CAA2CF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371600"/>
            <a:ext cx="4800600" cy="1219200"/>
          </a:xfrm>
          <a:prstGeom xmlns:a="http://schemas.openxmlformats.org/drawingml/2006/main" prst="roundRect">
            <a:avLst>
              <a:gd name="adj" fmla="val 9375"/>
            </a:avLst>
          </a:prstGeom>
          <a:solidFill xmlns:a="http://schemas.openxmlformats.org/drawingml/2006/main">
            <a:srgbClr val="FFF4E6"/>
          </a:solidFill>
          <a:ln xmlns:a="http://schemas.openxmlformats.org/drawingml/2006/main" w="19050">
            <a:solidFill>
              <a:srgbClr val="FF8A0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1F12D34-CEA5-4373-8460-FA0C64A8E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1695450"/>
            <a:ext cx="4191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What's your mother's job?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5E763AC-7025-406B-97F6-EA12AE2BB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1336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7B4200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7B4200"/>
                </a:solidFill>
                <a:latin typeface="Aptos"/>
                <a:ea typeface="Aptos"/>
                <a:cs typeface="Aptos"/>
              </a:rPr>
              <a:t>你的妈妈是做什么工作的？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3A2AF0F-F3A2-4C8A-8D08-F82D411C8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371600"/>
            <a:ext cx="4000500" cy="1219200"/>
          </a:xfrm>
          <a:prstGeom xmlns:a="http://schemas.openxmlformats.org/drawingml/2006/main" prst="roundRect">
            <a:avLst>
              <a:gd name="adj" fmla="val 9375"/>
            </a:avLst>
          </a:prstGeom>
          <a:solidFill xmlns:a="http://schemas.openxmlformats.org/drawingml/2006/main">
            <a:srgbClr val="EEF9E9"/>
          </a:solidFill>
          <a:ln xmlns:a="http://schemas.openxmlformats.org/drawingml/2006/main" w="19050">
            <a:solidFill>
              <a:srgbClr val="29A93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E7486E-13B7-400C-887F-6B8C30217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1695450"/>
            <a:ext cx="3238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She's a doctor.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864569-751B-41E5-B2DF-6AE7A0F4B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13360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7751C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27751C"/>
                </a:solidFill>
                <a:latin typeface="Aptos"/>
                <a:ea typeface="Aptos"/>
                <a:cs typeface="Aptos"/>
              </a:rPr>
              <a:t>回答女生/女性：She's ...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4D14D3-3B07-49C4-AF86-991348AF0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38500"/>
            <a:ext cx="4800600" cy="1219200"/>
          </a:xfrm>
          <a:prstGeom xmlns:a="http://schemas.openxmlformats.org/drawingml/2006/main" prst="roundRect">
            <a:avLst>
              <a:gd name="adj" fmla="val 9375"/>
            </a:avLst>
          </a:prstGeom>
          <a:solidFill xmlns:a="http://schemas.openxmlformats.org/drawingml/2006/main">
            <a:srgbClr val="EAF6FB"/>
          </a:solidFill>
          <a:ln xmlns:a="http://schemas.openxmlformats.org/drawingml/2006/main" w="19050">
            <a:solidFill>
              <a:srgbClr val="168FC1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E095FC-06E4-46C5-958B-C383D4B88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562350"/>
            <a:ext cx="4191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What's your father's job?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5EDE15-FC2E-4D93-A1DC-7D9728ADD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0005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45D7D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145D7D"/>
                </a:solidFill>
                <a:latin typeface="Aptos"/>
                <a:ea typeface="Aptos"/>
                <a:cs typeface="Aptos"/>
              </a:rPr>
              <a:t>你的爸爸是做什么工作的？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E3A999-FD13-4055-8EDA-FE1B73EC0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238500"/>
            <a:ext cx="4000500" cy="1219200"/>
          </a:xfrm>
          <a:prstGeom xmlns:a="http://schemas.openxmlformats.org/drawingml/2006/main" prst="roundRect">
            <a:avLst>
              <a:gd name="adj" fmla="val 9375"/>
            </a:avLst>
          </a:prstGeom>
          <a:solidFill xmlns:a="http://schemas.openxmlformats.org/drawingml/2006/main">
            <a:srgbClr val="F4F0FF"/>
          </a:solidFill>
          <a:ln xmlns:a="http://schemas.openxmlformats.org/drawingml/2006/main" w="19050">
            <a:solidFill>
              <a:srgbClr val="6654D9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06054C-24B5-4DC1-A016-929E14973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562350"/>
            <a:ext cx="3238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He's a factory worker.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7D1B74A-25D4-4B7C-8EB8-2523B32A8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00050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4C3DAC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4C3DAC"/>
                </a:solidFill>
                <a:latin typeface="Aptos"/>
                <a:ea typeface="Aptos"/>
                <a:cs typeface="Aptos"/>
              </a:rPr>
              <a:t>回答男生/男性：He's ...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300EB8-D08E-49AF-AE6A-4F018D28A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2197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Grammar note: use a/an before one job.</a:t>
            </a:r>
          </a:p>
        </p:txBody>
      </p:sp>
    </p:spTree>
    <p:extLst>
      <p:ext uri="{BB962C8B-B14F-4D97-AF65-F5344CB8AC3E}">
        <p14:creationId xmlns:p14="http://schemas.microsoft.com/office/powerpoint/2010/main" val="46056441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424FE21-D991-4000-9645-F753E7AA0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323850"/>
            <a:ext cx="113157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68FC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297CA0-0CC6-4FE8-8A97-152959FD7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53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LET'S TALK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48F76E-C974-47B2-AEB5-7063A497C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57200"/>
            <a:ext cx="752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Read, role-play, then change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8f135d9d5c4ef7"/>
          <a:srcRect xmlns:a="http://schemas.openxmlformats.org/drawingml/2006/main" l="0" t="5739" r="0" b="573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219200"/>
            <a:ext cx="3810000" cy="4762500"/>
          </a:xfrm>
          <a:prstGeom xmlns:a="http://schemas.openxmlformats.org/drawingml/2006/main" prst="roundRect">
            <a:avLst>
              <a:gd name="adj" fmla="val 2000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EEA1F4-DA43-4D1B-885A-5B03F202B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1428750"/>
            <a:ext cx="40005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AF6FB"/>
          </a:solidFill>
          <a:ln xmlns:a="http://schemas.openxmlformats.org/drawingml/2006/main" w="19050">
            <a:solidFill>
              <a:srgbClr val="168FC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1E1945-5F98-480B-9D7F-D460C6C3E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1581150"/>
            <a:ext cx="876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Step 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F582034-8469-47FD-908E-2E3EE6EE4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5430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Listen and point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24B7F0-87BA-4B28-A43D-8A32F8D25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305050"/>
            <a:ext cx="40005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EF9E9"/>
          </a:solidFill>
          <a:ln xmlns:a="http://schemas.openxmlformats.org/drawingml/2006/main" w="19050">
            <a:solidFill>
              <a:srgbClr val="29A93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1DCDC0-52D3-4A93-A921-4E842BF83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457450"/>
            <a:ext cx="876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Step 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BF1B884-42CD-46B2-A87A-01B8236D3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193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Read after teacher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A3D8EED-450C-446E-964F-127260872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181350"/>
            <a:ext cx="40005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AF6FB"/>
          </a:solidFill>
          <a:ln xmlns:a="http://schemas.openxmlformats.org/drawingml/2006/main" w="19050">
            <a:solidFill>
              <a:srgbClr val="168FC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D35F999-8B31-4163-9A1B-8C01AFD20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333750"/>
            <a:ext cx="876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Step 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81818F-68AC-4FAE-B330-FAC601113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2956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Boys ask, girls answer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282CEF-C48D-4B18-980A-F4646731A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057650"/>
            <a:ext cx="40005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EF9E9"/>
          </a:solidFill>
          <a:ln xmlns:a="http://schemas.openxmlformats.org/drawingml/2006/main" w="19050">
            <a:solidFill>
              <a:srgbClr val="29A93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6DBBE94-ADCD-4846-A3C5-184C3B75D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4210050"/>
            <a:ext cx="876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Step 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F02BE3-2F5D-426B-9B0D-1D657B611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719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Change father / mother / job</a:t>
            </a:r>
          </a:p>
        </p:txBody>
      </p:sp>
    </p:spTree>
    <p:extLst>
      <p:ext uri="{BB962C8B-B14F-4D97-AF65-F5344CB8AC3E}">
        <p14:creationId xmlns:p14="http://schemas.microsoft.com/office/powerpoint/2010/main" val="48333674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DEA1BD7-F77E-48A0-AF56-F2A83EBD4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323850"/>
            <a:ext cx="113157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29A93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769BC6-094F-4510-AB2D-7E0349F5D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53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PAIR WORK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FE4D57-857F-46C7-92EF-E825C35F7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57200"/>
            <a:ext cx="752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Ask your partner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D65C3B1-1171-4CF5-A54C-EB449FAD7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543050"/>
            <a:ext cx="27241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EEF9E9"/>
          </a:solidFill>
          <a:ln xmlns:a="http://schemas.openxmlformats.org/drawingml/2006/main" w="19050">
            <a:solidFill>
              <a:srgbClr val="29A93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3358F8A-6127-49DC-B453-236A7A4FC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79070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doctor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BF82EA-A1A8-4402-A1AB-ABAF95288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543050"/>
            <a:ext cx="27241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EAF6FB"/>
          </a:solidFill>
          <a:ln xmlns:a="http://schemas.openxmlformats.org/drawingml/2006/main" w="19050">
            <a:solidFill>
              <a:srgbClr val="168FC1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EF2D07F-3BA7-440B-A0F8-D4FDC14F7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79070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farmer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C86ABF-317B-4D3C-985B-4B40110BA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543050"/>
            <a:ext cx="27241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4E6"/>
          </a:solidFill>
          <a:ln xmlns:a="http://schemas.openxmlformats.org/drawingml/2006/main" w="19050">
            <a:solidFill>
              <a:srgbClr val="FF8A0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951E0B9-A498-4364-B3EE-57866F529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79070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nurse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4297B6-1C8F-4DA2-B751-7991B5D90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00350"/>
            <a:ext cx="27241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EEF9E9"/>
          </a:solidFill>
          <a:ln xmlns:a="http://schemas.openxmlformats.org/drawingml/2006/main" w="19050">
            <a:solidFill>
              <a:srgbClr val="29A93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11C797-6818-447E-B339-40C5349D8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04800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office worker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C29F56-10E9-4EC2-8F0F-668F0AE43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800350"/>
            <a:ext cx="27241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EAF6FB"/>
          </a:solidFill>
          <a:ln xmlns:a="http://schemas.openxmlformats.org/drawingml/2006/main" w="19050">
            <a:solidFill>
              <a:srgbClr val="168FC1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AA194C-FC87-45CD-B0DA-6D1DEFAAF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04800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factory worker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C605A8-21E3-49B5-811F-DDDC83089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800350"/>
            <a:ext cx="27241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4E6"/>
          </a:solidFill>
          <a:ln xmlns:a="http://schemas.openxmlformats.org/drawingml/2006/main" w="19050">
            <a:solidFill>
              <a:srgbClr val="FF8A0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D118B8-D88F-4CE9-AB13-6AFF7ABAC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04800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teacher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46C4ECB-F1C9-4DE6-BF8A-FFE0CD69B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7625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A: What's your mother's job?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6EA9857-9D5C-46B0-9039-8D98EAC9F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219700"/>
            <a:ext cx="457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B: She's a/an ________.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F54D65B-3F15-414A-9F1C-4B7A98F93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0101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6654D9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6654D9"/>
                </a:solidFill>
                <a:latin typeface="Aptos"/>
                <a:ea typeface="Aptos"/>
                <a:cs typeface="Aptos"/>
              </a:rPr>
              <a:t>Change: mother → father, she → he</a:t>
            </a:r>
          </a:p>
        </p:txBody>
      </p:sp>
    </p:spTree>
    <p:extLst>
      <p:ext uri="{BB962C8B-B14F-4D97-AF65-F5344CB8AC3E}">
        <p14:creationId xmlns:p14="http://schemas.microsoft.com/office/powerpoint/2010/main" val="111637004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B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E7CBDC-333E-4839-B8AC-A6889E0F8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323850"/>
            <a:ext cx="113157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6654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A6CE41-1790-4038-BF58-5F4092BC2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53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QUICK CHECK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A2005A-F469-4F9C-885B-B96F26425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57200"/>
            <a:ext cx="752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Can you say it?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FE4AE4-D4C7-4CB3-8946-18CEA0264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485900"/>
            <a:ext cx="809625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9A93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3053F3-E730-40DD-BD37-07F831119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65735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1. What's your mother's job?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10CE918-EBD5-4434-9EC0-FC38BAA57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533650"/>
            <a:ext cx="809625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68FC1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B1BB5A-99C7-44A9-B1D0-CC8ED15C9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051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2. He's a farmer. Is it father or mother?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656C28-33C5-46C6-967A-CA7187E7A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581400"/>
            <a:ext cx="809625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FF8A0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74DA76-B216-43FA-B72D-DBAFCBF8F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75285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83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8324A"/>
                </a:solidFill>
                <a:latin typeface="Aptos"/>
                <a:ea typeface="Aptos"/>
                <a:cs typeface="Aptos"/>
              </a:rPr>
              <a:t>3. Make one sentence with office worker.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E02D2C-3700-4C2F-81CC-692245859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067300"/>
            <a:ext cx="8096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FF4CE"/>
          </a:solidFill>
          <a:ln xmlns:a="http://schemas.openxmlformats.org/drawingml/2006/main" w="19050">
            <a:solidFill>
              <a:srgbClr val="F5C33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24E5A2-7929-4100-897B-D20D8F131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219700"/>
            <a:ext cx="752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60440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604400"/>
                </a:solidFill>
                <a:latin typeface="Aptos"/>
                <a:ea typeface="Aptos"/>
                <a:cs typeface="Aptos"/>
              </a:rPr>
              <a:t>Homework: ask one family member's job and write 2 sentences.</a:t>
            </a:r>
          </a:p>
        </p:txBody>
      </p:sp>
    </p:spTree>
    <p:extLst>
      <p:ext uri="{BB962C8B-B14F-4D97-AF65-F5344CB8AC3E}">
        <p14:creationId xmlns:p14="http://schemas.microsoft.com/office/powerpoint/2010/main" val="121298885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2026-08-10T21:20:13.4610000Z</dcterms:created>
  <dcterms:modified xsi:type="dcterms:W3CDTF">2026-08-10T21:20:13.4610000Z</dcterms:modified>
</coreProperties>
</file>